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6" r:id="rId2"/>
    <p:sldId id="256" r:id="rId3"/>
    <p:sldId id="271" r:id="rId4"/>
    <p:sldId id="257" r:id="rId5"/>
    <p:sldId id="272" r:id="rId6"/>
    <p:sldId id="258" r:id="rId7"/>
    <p:sldId id="273" r:id="rId8"/>
    <p:sldId id="259" r:id="rId9"/>
    <p:sldId id="274" r:id="rId10"/>
    <p:sldId id="260" r:id="rId11"/>
    <p:sldId id="275" r:id="rId12"/>
    <p:sldId id="261" r:id="rId13"/>
    <p:sldId id="276" r:id="rId14"/>
    <p:sldId id="262" r:id="rId15"/>
    <p:sldId id="277" r:id="rId16"/>
    <p:sldId id="263" r:id="rId17"/>
    <p:sldId id="278" r:id="rId18"/>
    <p:sldId id="264" r:id="rId19"/>
    <p:sldId id="279" r:id="rId20"/>
    <p:sldId id="265" r:id="rId21"/>
    <p:sldId id="280" r:id="rId22"/>
    <p:sldId id="266" r:id="rId23"/>
    <p:sldId id="281" r:id="rId24"/>
    <p:sldId id="267" r:id="rId25"/>
    <p:sldId id="282" r:id="rId26"/>
    <p:sldId id="268" r:id="rId27"/>
    <p:sldId id="283" r:id="rId28"/>
    <p:sldId id="269" r:id="rId29"/>
    <p:sldId id="28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664"/>
  </p:normalViewPr>
  <p:slideViewPr>
    <p:cSldViewPr snapToGrid="0">
      <p:cViewPr varScale="1">
        <p:scale>
          <a:sx n="112" d="100"/>
          <a:sy n="112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3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B3B05-C3FF-2905-96E0-206DFA6AF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7DAF1-71C7-0115-3AB9-C3EC59A9B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92B8D6-3A4A-1D16-BE4D-254A01901B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3050" y="274320"/>
            <a:ext cx="9338310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48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EC19E-0F59-406A-5ABD-6EDC96472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FE6D5-46A5-F083-6BDC-FC49B4CD8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0" y="0"/>
            <a:ext cx="1180719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4400" b="1" dirty="0"/>
              <a:t>Key Themes from Dehon’s CSC</a:t>
            </a:r>
          </a:p>
          <a:p>
            <a:pPr marL="0" indent="0" algn="ctr">
              <a:buNone/>
            </a:pPr>
            <a:r>
              <a:rPr lang="en-IN" sz="4400" b="1" dirty="0">
                <a:solidFill>
                  <a:srgbClr val="C00000"/>
                </a:solidFill>
              </a:rPr>
              <a:t>Seven significant themes emerge</a:t>
            </a:r>
            <a:r>
              <a:rPr lang="en-IN" sz="4400" dirty="0"/>
              <a:t>:</a:t>
            </a:r>
          </a:p>
          <a:p>
            <a:pPr marL="0" indent="0">
              <a:buNone/>
            </a:pPr>
            <a:r>
              <a:rPr lang="en-IN" sz="4400" b="1" dirty="0">
                <a:solidFill>
                  <a:schemeClr val="tx1"/>
                </a:solidFill>
              </a:rPr>
              <a:t>a. </a:t>
            </a:r>
            <a:r>
              <a:rPr lang="en-IN" sz="4400" b="1" dirty="0">
                <a:solidFill>
                  <a:srgbClr val="0000FF"/>
                </a:solidFill>
              </a:rPr>
              <a:t>Church as Social Educator</a:t>
            </a:r>
            <a:br>
              <a:rPr lang="en-IN" sz="4400" b="1" dirty="0">
                <a:solidFill>
                  <a:srgbClr val="0000FF"/>
                </a:solidFill>
              </a:rPr>
            </a:br>
            <a:r>
              <a:rPr lang="en-IN" sz="4400" b="1" dirty="0">
                <a:solidFill>
                  <a:srgbClr val="0000FF"/>
                </a:solidFill>
              </a:rPr>
              <a:t>b. Human Dignity as Foundational</a:t>
            </a:r>
            <a:br>
              <a:rPr lang="en-IN" sz="4400" b="1" dirty="0">
                <a:solidFill>
                  <a:srgbClr val="0000FF"/>
                </a:solidFill>
              </a:rPr>
            </a:br>
            <a:r>
              <a:rPr lang="en-IN" sz="4400" b="1" dirty="0">
                <a:solidFill>
                  <a:srgbClr val="0000FF"/>
                </a:solidFill>
              </a:rPr>
              <a:t>c. Family as the First Society</a:t>
            </a:r>
            <a:br>
              <a:rPr lang="en-IN" sz="4400" b="1" dirty="0">
                <a:solidFill>
                  <a:srgbClr val="0000FF"/>
                </a:solidFill>
              </a:rPr>
            </a:br>
            <a:r>
              <a:rPr lang="en-IN" sz="4400" b="1" dirty="0">
                <a:solidFill>
                  <a:srgbClr val="0000FF"/>
                </a:solidFill>
              </a:rPr>
              <a:t>d. Subsidiarity as Guiding Principle</a:t>
            </a:r>
            <a:br>
              <a:rPr lang="en-IN" sz="4400" b="1" dirty="0">
                <a:solidFill>
                  <a:srgbClr val="0000FF"/>
                </a:solidFill>
              </a:rPr>
            </a:br>
            <a:r>
              <a:rPr lang="en-IN" sz="4400" b="1" dirty="0">
                <a:solidFill>
                  <a:srgbClr val="0000FF"/>
                </a:solidFill>
              </a:rPr>
              <a:t>e. Prophetic Mission of the Church</a:t>
            </a:r>
            <a:br>
              <a:rPr lang="en-IN" sz="4400" b="1" dirty="0">
                <a:solidFill>
                  <a:srgbClr val="0000FF"/>
                </a:solidFill>
              </a:rPr>
            </a:br>
            <a:r>
              <a:rPr lang="en-IN" sz="4400" b="1" dirty="0">
                <a:solidFill>
                  <a:srgbClr val="0000FF"/>
                </a:solidFill>
              </a:rPr>
              <a:t>f. Integration of Spirituality and Justice</a:t>
            </a:r>
            <a:br>
              <a:rPr lang="en-IN" sz="4400" b="1" dirty="0">
                <a:solidFill>
                  <a:srgbClr val="0000FF"/>
                </a:solidFill>
              </a:rPr>
            </a:br>
            <a:r>
              <a:rPr lang="en-IN" sz="4400" b="1" dirty="0">
                <a:solidFill>
                  <a:srgbClr val="0000FF"/>
                </a:solidFill>
              </a:rPr>
              <a:t>g. Church's Role in Public Life</a:t>
            </a:r>
          </a:p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596BB4E-E6CD-5702-E503-ED7F2FA50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5430" y="1689735"/>
            <a:ext cx="3036570" cy="347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27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7F93A-7B88-42A2-7012-57BCDDA90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FC9387-FB0D-5F98-998E-156D411FFA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715" y="3022600"/>
            <a:ext cx="5667375" cy="3778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3F170E-B559-4323-386D-58E361991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0070" y="0"/>
            <a:ext cx="13590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596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022AB-2414-557C-96E2-9C865E9C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98CDA-D430-FF26-E65B-A21D3C41D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" y="0"/>
            <a:ext cx="12081510" cy="72923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IN" sz="3200" b="1" dirty="0">
                <a:solidFill>
                  <a:srgbClr val="C00000"/>
                </a:solidFill>
              </a:rPr>
              <a:t>PORTRAIT OF DEHON AS IMPLIED AUTHOR</a:t>
            </a:r>
          </a:p>
          <a:p>
            <a:r>
              <a:rPr lang="en-IN" sz="3200" b="1" dirty="0"/>
              <a:t>1. </a:t>
            </a:r>
            <a:r>
              <a:rPr lang="en-IN" sz="3200" b="1" dirty="0">
                <a:solidFill>
                  <a:srgbClr val="0000FF"/>
                </a:solidFill>
              </a:rPr>
              <a:t>Dehon as Popular Translator &amp; Social Educator: </a:t>
            </a:r>
            <a:r>
              <a:rPr lang="en-IN" sz="3200" b="1" dirty="0"/>
              <a:t>Made Leo XIII's teachings accessible to ordinary Catholics</a:t>
            </a:r>
          </a:p>
          <a:p>
            <a:pPr marL="0" indent="0">
              <a:buNone/>
            </a:pPr>
            <a:r>
              <a:rPr lang="en-IN" sz="3200" b="1" dirty="0"/>
              <a:t>2. </a:t>
            </a:r>
            <a:r>
              <a:rPr lang="en-IN" sz="3200" b="1" dirty="0">
                <a:solidFill>
                  <a:srgbClr val="0000FF"/>
                </a:solidFill>
              </a:rPr>
              <a:t>Dehon as Rigorous Intellectual: </a:t>
            </a:r>
            <a:r>
              <a:rPr lang="en-IN" sz="3200" b="1" dirty="0"/>
              <a:t>Insisted on serious study as prerequisite for social apostolate</a:t>
            </a:r>
          </a:p>
          <a:p>
            <a:pPr marL="0" indent="0">
              <a:buNone/>
            </a:pPr>
            <a:r>
              <a:rPr lang="en-IN" sz="3200" b="1" dirty="0"/>
              <a:t>3. </a:t>
            </a:r>
            <a:r>
              <a:rPr lang="en-IN" sz="3200" b="1" dirty="0">
                <a:solidFill>
                  <a:srgbClr val="0000FF"/>
                </a:solidFill>
              </a:rPr>
              <a:t>Dehon as Compassionate Authority: </a:t>
            </a:r>
            <a:r>
              <a:rPr lang="en-IN" sz="3200" b="1" dirty="0"/>
              <a:t>Balanced firm teaching with pastoral tenderness</a:t>
            </a:r>
          </a:p>
          <a:p>
            <a:pPr marL="0" indent="0">
              <a:buNone/>
            </a:pPr>
            <a:r>
              <a:rPr lang="en-IN" sz="3200" b="1" dirty="0"/>
              <a:t>4. </a:t>
            </a:r>
            <a:r>
              <a:rPr lang="en-IN" sz="3200" b="1" dirty="0">
                <a:solidFill>
                  <a:srgbClr val="0000FF"/>
                </a:solidFill>
              </a:rPr>
              <a:t>Dehon as Defender of Church's Role: </a:t>
            </a:r>
            <a:r>
              <a:rPr lang="en-IN" sz="3200" b="1" dirty="0"/>
              <a:t>Fearlessly defended Church's right to speak on social matters</a:t>
            </a:r>
          </a:p>
          <a:p>
            <a:pPr marL="0" indent="0">
              <a:buNone/>
            </a:pPr>
            <a:r>
              <a:rPr lang="en-IN" sz="3200" b="1" dirty="0"/>
              <a:t>5. </a:t>
            </a:r>
            <a:r>
              <a:rPr lang="en-IN" sz="3200" b="1" dirty="0">
                <a:solidFill>
                  <a:srgbClr val="0000FF"/>
                </a:solidFill>
              </a:rPr>
              <a:t>Dehon as Realistic Pastor: </a:t>
            </a:r>
            <a:r>
              <a:rPr lang="en-IN" sz="3200" b="1" dirty="0"/>
              <a:t>Distinguished between ideal and possible; adapted to circumstances</a:t>
            </a:r>
            <a:br>
              <a:rPr lang="en-IN" sz="2800" dirty="0"/>
            </a:br>
            <a:br>
              <a:rPr lang="en-IN" sz="2800" dirty="0"/>
            </a:br>
            <a:endParaRPr lang="en-US" sz="28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FAF8467-8C07-DF2B-F544-939C8DBED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2670" y="4263390"/>
            <a:ext cx="2110740" cy="235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08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C6B8C-21ED-650E-412B-3F6A545DE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6A6E7B-4F82-ED0A-ED26-044455422A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83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B6A51-4122-05EF-BB56-22D79211A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9498B-466F-AD04-B761-10880B287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0" y="0"/>
            <a:ext cx="11761470" cy="67665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IN" sz="4000" b="1" dirty="0">
                <a:solidFill>
                  <a:srgbClr val="FF0000"/>
                </a:solidFill>
              </a:rPr>
              <a:t>DEHON’S THREE-FOLD ARGUMENTATION</a:t>
            </a:r>
          </a:p>
          <a:p>
            <a:r>
              <a:rPr lang="en-IN" sz="4000" b="1" dirty="0"/>
              <a:t>How Dehon Persuades His Readers:</a:t>
            </a:r>
          </a:p>
          <a:p>
            <a:pPr lvl="0"/>
            <a:r>
              <a:rPr lang="en-IN" sz="4000" b="1" dirty="0">
                <a:solidFill>
                  <a:srgbClr val="C00000"/>
                </a:solidFill>
              </a:rPr>
              <a:t>Moral Reason</a:t>
            </a:r>
            <a:r>
              <a:rPr lang="en-IN" sz="4000" b="1" dirty="0"/>
              <a:t>: </a:t>
            </a:r>
            <a:r>
              <a:rPr lang="en-IN" sz="4000" b="1" dirty="0">
                <a:solidFill>
                  <a:srgbClr val="0000FF"/>
                </a:solidFill>
              </a:rPr>
              <a:t>Appeals to natural justice and human dignity</a:t>
            </a:r>
          </a:p>
          <a:p>
            <a:pPr lvl="0"/>
            <a:r>
              <a:rPr lang="en-IN" sz="4000" b="1" dirty="0">
                <a:solidFill>
                  <a:srgbClr val="C00000"/>
                </a:solidFill>
              </a:rPr>
              <a:t>Ecclesiastical Doctrine</a:t>
            </a:r>
            <a:r>
              <a:rPr lang="en-IN" sz="4000" b="1" dirty="0"/>
              <a:t>: </a:t>
            </a:r>
            <a:r>
              <a:rPr lang="en-IN" sz="4000" b="1" dirty="0">
                <a:solidFill>
                  <a:srgbClr val="0000FF"/>
                </a:solidFill>
              </a:rPr>
              <a:t>Grounds everything in papal magisterium</a:t>
            </a:r>
          </a:p>
          <a:p>
            <a:pPr lvl="0"/>
            <a:r>
              <a:rPr lang="en-IN" sz="4000" b="1" dirty="0">
                <a:solidFill>
                  <a:srgbClr val="C00000"/>
                </a:solidFill>
              </a:rPr>
              <a:t>Concrete Social Experience</a:t>
            </a:r>
            <a:r>
              <a:rPr lang="en-IN" sz="4000" b="1" dirty="0"/>
              <a:t>: </a:t>
            </a:r>
            <a:r>
              <a:rPr lang="en-IN" sz="4000" b="1" dirty="0">
                <a:solidFill>
                  <a:srgbClr val="0000FF"/>
                </a:solidFill>
              </a:rPr>
              <a:t>Describes real problems to create urgency</a:t>
            </a:r>
          </a:p>
          <a:p>
            <a:pPr marL="0" indent="0" algn="ctr">
              <a:buNone/>
            </a:pPr>
            <a:r>
              <a:rPr lang="en-IN" sz="4000" b="1" dirty="0">
                <a:solidFill>
                  <a:srgbClr val="7030A0"/>
                </a:solidFill>
              </a:rPr>
              <a:t>This threefold approach gives the text persuasive depth beyond mere moralism</a:t>
            </a:r>
          </a:p>
          <a:p>
            <a:pPr marL="0" indent="0">
              <a:buNone/>
            </a:pPr>
            <a:br>
              <a:rPr lang="en-IN" sz="4000" b="1" dirty="0">
                <a:solidFill>
                  <a:srgbClr val="C00000"/>
                </a:solidFill>
              </a:rPr>
            </a:br>
            <a:endParaRPr lang="en-US" sz="4000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3769861-5539-E30B-91C1-6A83875D7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4100" y="57150"/>
            <a:ext cx="2247900" cy="172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790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BBFA4-5E73-F529-4800-A8C3C595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6A2476-6089-0A82-90C9-C600E1F1D2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81909" y="0"/>
            <a:ext cx="5667375" cy="68421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CFB0F5-EDE9-396A-4432-69B50303C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5820" y="31748"/>
            <a:ext cx="7772400" cy="682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15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0B007-11CA-E48F-E1FA-8669097AC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E96F6-58D3-CD7F-3C99-AA20B92BE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" y="0"/>
            <a:ext cx="1225296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IN" sz="3600" b="1" dirty="0"/>
              <a:t>OBSERVATION 1 - THE DANCE AND THE DANCER</a:t>
            </a:r>
          </a:p>
          <a:p>
            <a:r>
              <a:rPr lang="en-IN" sz="3600" b="1" dirty="0"/>
              <a:t>Key Question:</a:t>
            </a:r>
            <a:r>
              <a:rPr lang="en-IN" sz="3600" dirty="0"/>
              <a:t> </a:t>
            </a:r>
            <a:r>
              <a:rPr lang="en-IN" sz="3600" b="1" dirty="0">
                <a:solidFill>
                  <a:srgbClr val="0000FF"/>
                </a:solidFill>
              </a:rPr>
              <a:t>Can Dehon's way of operating inspire us today, beyond his specific ideas?</a:t>
            </a:r>
          </a:p>
          <a:p>
            <a:pPr lvl="0"/>
            <a:r>
              <a:rPr lang="en-IN" sz="3600" b="1" dirty="0">
                <a:solidFill>
                  <a:srgbClr val="7030A0"/>
                </a:solidFill>
              </a:rPr>
              <a:t>CTDAL focuses more on principles than on Dehon's style, methods, approach</a:t>
            </a:r>
          </a:p>
          <a:p>
            <a:pPr lvl="0"/>
            <a:r>
              <a:rPr lang="en-IN" sz="3600" b="1" dirty="0">
                <a:solidFill>
                  <a:srgbClr val="FF0000"/>
                </a:solidFill>
              </a:rPr>
              <a:t>In Asia, we face different challenges: </a:t>
            </a:r>
            <a:r>
              <a:rPr lang="en-IN" sz="3600" b="1" dirty="0">
                <a:solidFill>
                  <a:srgbClr val="7030A0"/>
                </a:solidFill>
              </a:rPr>
              <a:t>religious pluralism, poverty, caste discrimination</a:t>
            </a:r>
          </a:p>
          <a:p>
            <a:pPr lvl="0"/>
            <a:r>
              <a:rPr lang="en-IN" sz="3600" b="1" dirty="0">
                <a:solidFill>
                  <a:srgbClr val="0000FF"/>
                </a:solidFill>
              </a:rPr>
              <a:t>Dehon's persona as translator, bridge-builder, pastor engaging big issues</a:t>
            </a:r>
          </a:p>
          <a:p>
            <a:pPr lvl="0"/>
            <a:r>
              <a:rPr lang="en-IN" sz="3600" b="1" dirty="0">
                <a:solidFill>
                  <a:srgbClr val="C00000"/>
                </a:solidFill>
              </a:rPr>
              <a:t>His methods may be even more valuable than his specific ideas</a:t>
            </a:r>
          </a:p>
          <a:p>
            <a:pPr marL="0" indent="0">
              <a:buNone/>
            </a:pPr>
            <a:br>
              <a:rPr lang="en-IN" sz="3600" dirty="0"/>
            </a:br>
            <a:endParaRPr lang="en-US" sz="36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9CE7F7-3A97-ABCB-AD91-DA176DF5D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1180" y="2286000"/>
            <a:ext cx="2891790" cy="300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26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77F4A-6260-20D8-DC26-DC5DD5D7A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A2EF18-BD88-42A8-38FB-281AF82AA4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583438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1038C9-4F58-795C-F704-3694FF93E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0"/>
            <a:ext cx="7772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974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A9F1A-256A-2AEB-0FB0-75EB77C66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BE1D0-62DF-5A71-3D92-FC84B0BD9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" y="0"/>
            <a:ext cx="1211199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IN" sz="3600" b="1" dirty="0"/>
              <a:t>OBSERVATION 2 - TOOL FOR NOVELS, USED ON A CATECHISM</a:t>
            </a:r>
          </a:p>
          <a:p>
            <a:pPr marL="0" indent="0" algn="ctr">
              <a:buNone/>
            </a:pPr>
            <a:r>
              <a:rPr lang="en-IN" sz="3600" b="1" dirty="0">
                <a:solidFill>
                  <a:srgbClr val="FF0000"/>
                </a:solidFill>
              </a:rPr>
              <a:t>Key Question:</a:t>
            </a:r>
            <a:r>
              <a:rPr lang="en-IN" sz="3600" dirty="0">
                <a:solidFill>
                  <a:srgbClr val="FF0000"/>
                </a:solidFill>
              </a:rPr>
              <a:t> </a:t>
            </a:r>
            <a:r>
              <a:rPr lang="en-IN" sz="3600" b="1" dirty="0">
                <a:solidFill>
                  <a:srgbClr val="0000FF"/>
                </a:solidFill>
              </a:rPr>
              <a:t>Can a tool meant for fiction work well for a catechism?</a:t>
            </a:r>
          </a:p>
          <a:p>
            <a:pPr lvl="0"/>
            <a:r>
              <a:rPr lang="en-IN" sz="3600" b="1" dirty="0">
                <a:solidFill>
                  <a:srgbClr val="C00000"/>
                </a:solidFill>
              </a:rPr>
              <a:t>Booth’s theory designed for novels (fiction)</a:t>
            </a:r>
          </a:p>
          <a:p>
            <a:pPr lvl="0"/>
            <a:r>
              <a:rPr lang="en-IN" sz="3600" b="1" dirty="0">
                <a:solidFill>
                  <a:srgbClr val="C00000"/>
                </a:solidFill>
              </a:rPr>
              <a:t>Catechism is different - transmits Church's teaching</a:t>
            </a:r>
          </a:p>
          <a:p>
            <a:pPr lvl="0"/>
            <a:r>
              <a:rPr lang="en-IN" sz="3600" b="1" dirty="0">
                <a:solidFill>
                  <a:srgbClr val="7030A0"/>
                </a:solidFill>
              </a:rPr>
              <a:t>Dehon's voice is subordinated to papal authority</a:t>
            </a:r>
          </a:p>
          <a:p>
            <a:pPr lvl="0"/>
            <a:r>
              <a:rPr lang="en-IN" sz="3600" b="1" dirty="0">
                <a:solidFill>
                  <a:srgbClr val="0070C0"/>
                </a:solidFill>
              </a:rPr>
              <a:t>Need nuanced approach that respects catechism genre and Still find pastoral heart within it</a:t>
            </a:r>
          </a:p>
          <a:p>
            <a:pPr lvl="0"/>
            <a:r>
              <a:rPr lang="en-IN" sz="3600" b="1" dirty="0">
                <a:solidFill>
                  <a:srgbClr val="0070C0"/>
                </a:solidFill>
              </a:rPr>
              <a:t>Acknowledge text shaped by communal and magisterial traditions</a:t>
            </a:r>
          </a:p>
          <a:p>
            <a:br>
              <a:rPr lang="en-IN" sz="3200" b="1" dirty="0"/>
            </a:br>
            <a:endParaRPr lang="en-US" sz="3200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24BF22F-A41D-F909-41FC-A862B2152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510" y="1729740"/>
            <a:ext cx="289179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635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D4EDF-7C53-27FC-857D-81007B2E1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EE8F0A-2C18-93BA-6FAE-EEA634CCBE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17270" y="-372746"/>
            <a:ext cx="6764875" cy="72228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5A415E-B33B-FA4A-3B84-60DA6D155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8965" y="15874"/>
            <a:ext cx="7772400" cy="6842126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5EB6976F-FF42-31A0-7557-377264BE4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875" y="-380683"/>
            <a:ext cx="8911687" cy="722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73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3D8E0-F3F6-8E14-C131-89A0F358B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441" y="148590"/>
            <a:ext cx="10270172" cy="4628791"/>
          </a:xfrm>
        </p:spPr>
        <p:txBody>
          <a:bodyPr>
            <a:normAutofit/>
          </a:bodyPr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180D81-FA4F-C757-918F-D0BA2D138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1" y="411480"/>
            <a:ext cx="10407332" cy="6160770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/>
              <a:t>Response from the Asian </a:t>
            </a:r>
            <a:r>
              <a:rPr lang="en-IN" sz="4000" b="1" dirty="0" err="1"/>
              <a:t>Dehonian</a:t>
            </a:r>
            <a:r>
              <a:rPr lang="en-IN" sz="4000" b="1" dirty="0"/>
              <a:t> Theological Commission (CTDAS)</a:t>
            </a:r>
            <a:endParaRPr lang="en-IN" sz="4000" dirty="0"/>
          </a:p>
          <a:p>
            <a:pPr algn="ctr"/>
            <a:r>
              <a:rPr lang="en-IN" sz="4000" b="1" i="1" dirty="0">
                <a:solidFill>
                  <a:srgbClr val="0070C0"/>
                </a:solidFill>
              </a:rPr>
              <a:t>To the CTDAL Paper on Dehon's Social Catechism (CSC)</a:t>
            </a:r>
            <a:endParaRPr lang="en-IN" sz="4000" b="1" dirty="0">
              <a:solidFill>
                <a:srgbClr val="0070C0"/>
              </a:solidFill>
            </a:endParaRPr>
          </a:p>
          <a:p>
            <a:pPr algn="ctr"/>
            <a:r>
              <a:rPr lang="en-IN" sz="4000" b="1" dirty="0" err="1">
                <a:solidFill>
                  <a:srgbClr val="C00000"/>
                </a:solidFill>
              </a:rPr>
              <a:t>Dehonian</a:t>
            </a:r>
            <a:r>
              <a:rPr lang="en-IN" sz="4000" b="1" dirty="0">
                <a:solidFill>
                  <a:srgbClr val="C00000"/>
                </a:solidFill>
              </a:rPr>
              <a:t> Theological Seminar</a:t>
            </a:r>
          </a:p>
          <a:p>
            <a:pPr algn="ctr"/>
            <a:endParaRPr lang="en-IN" sz="4000" b="1" dirty="0">
              <a:solidFill>
                <a:srgbClr val="C00000"/>
              </a:solidFill>
            </a:endParaRPr>
          </a:p>
          <a:p>
            <a:pPr algn="ctr"/>
            <a:endParaRPr lang="en-IN" sz="4000" b="1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D93C1B1-D848-91DD-08BB-267EB2338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220" y="3771900"/>
            <a:ext cx="4149090" cy="293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87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BE77F-BEF5-DCCB-232D-039E7C24D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4086C-C88E-B42E-8DCF-49E4953EF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"/>
            <a:ext cx="12378690" cy="6686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3600" b="1" dirty="0">
                <a:solidFill>
                  <a:srgbClr val="C00000"/>
                </a:solidFill>
              </a:rPr>
              <a:t>OBSERVATION 3 - REAL READER VS. IMAGINED READER</a:t>
            </a:r>
          </a:p>
          <a:p>
            <a:r>
              <a:rPr lang="en-IN" sz="3600" b="1" dirty="0"/>
              <a:t>Key Question:</a:t>
            </a:r>
            <a:r>
              <a:rPr lang="en-IN" sz="3600" dirty="0"/>
              <a:t> </a:t>
            </a:r>
            <a:r>
              <a:rPr lang="en-IN" sz="3600" b="1" dirty="0">
                <a:solidFill>
                  <a:srgbClr val="0000FF"/>
                </a:solidFill>
              </a:rPr>
              <a:t>How do we distinguish between historical audience and textual construct?</a:t>
            </a:r>
          </a:p>
          <a:p>
            <a:pPr lvl="0"/>
            <a:r>
              <a:rPr lang="en-IN" sz="3600" b="1" dirty="0">
                <a:solidFill>
                  <a:srgbClr val="C00000"/>
                </a:solidFill>
              </a:rPr>
              <a:t>“Mock reader” is a textual construct (imagined reader). </a:t>
            </a:r>
            <a:r>
              <a:rPr lang="en-IN" sz="3600" b="1" dirty="0">
                <a:solidFill>
                  <a:srgbClr val="0070C0"/>
                </a:solidFill>
              </a:rPr>
              <a:t>“Target audience” is real historical people</a:t>
            </a:r>
          </a:p>
          <a:p>
            <a:pPr lvl="0"/>
            <a:r>
              <a:rPr lang="en-IN" sz="3600" b="1" dirty="0"/>
              <a:t>The paper sometimes mixes these two</a:t>
            </a:r>
          </a:p>
          <a:p>
            <a:pPr lvl="0"/>
            <a:r>
              <a:rPr lang="en-IN" sz="3600" b="1" dirty="0">
                <a:solidFill>
                  <a:srgbClr val="7030A0"/>
                </a:solidFill>
              </a:rPr>
              <a:t>Understanding this distinction helps us see rhetorical strategies</a:t>
            </a:r>
          </a:p>
          <a:p>
            <a:pPr lvl="0"/>
            <a:r>
              <a:rPr lang="en-IN" sz="3600" b="1" dirty="0">
                <a:solidFill>
                  <a:srgbClr val="0000FF"/>
                </a:solidFill>
              </a:rPr>
              <a:t>Was Dehon writing for a specific group or creating an ideal reader?</a:t>
            </a:r>
            <a:br>
              <a:rPr lang="en-IN" sz="3200" b="1" dirty="0">
                <a:solidFill>
                  <a:srgbClr val="0000FF"/>
                </a:solidFill>
              </a:rPr>
            </a:br>
            <a:endParaRPr lang="en-US" sz="3200" b="1" dirty="0">
              <a:solidFill>
                <a:srgbClr val="0000FF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27809F-C470-A041-A8F2-60C97C74D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470" y="3714750"/>
            <a:ext cx="2891790" cy="306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1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B573F-E08F-1330-8F33-594F76C42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C8B259C-68C3-78B0-C697-C112A70A3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874"/>
            <a:ext cx="7509510" cy="68262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5746CD-813F-F46B-9B7E-5F60E25E1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447" y="15874"/>
            <a:ext cx="8340090" cy="739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62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5A62A-338C-01ED-E4A9-03ABE0018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CAE35-92D0-531C-5E6C-B306DB684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A87C1A-6433-D7A9-C93D-D603DC106F5A}"/>
              </a:ext>
            </a:extLst>
          </p:cNvPr>
          <p:cNvSpPr txBox="1"/>
          <p:nvPr/>
        </p:nvSpPr>
        <p:spPr>
          <a:xfrm>
            <a:off x="182880" y="125730"/>
            <a:ext cx="12009120" cy="8445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en-IN" sz="3200" b="1" dirty="0">
                <a:solidFill>
                  <a:srgbClr val="0F1115"/>
                </a:solidFill>
                <a:effectLst/>
                <a:latin typeface="+mj-lt"/>
              </a:rPr>
              <a:t>OBSERVATION 4 - COMPASSIONATE HEART, HIERARCHICAL MIND</a:t>
            </a:r>
          </a:p>
          <a:p>
            <a:pPr marL="0" marR="0" indent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IN" sz="3200" b="1" i="0" dirty="0">
                <a:solidFill>
                  <a:srgbClr val="0F1115"/>
                </a:solidFill>
                <a:effectLst/>
                <a:latin typeface="+mj-lt"/>
              </a:rPr>
              <a:t>Key Question:</a:t>
            </a:r>
            <a:r>
              <a:rPr lang="en-IN" sz="3200" b="0" i="0" dirty="0">
                <a:solidFill>
                  <a:srgbClr val="0F1115"/>
                </a:solidFill>
                <a:effectLst/>
                <a:latin typeface="+mj-lt"/>
              </a:rPr>
              <a:t> </a:t>
            </a:r>
            <a:r>
              <a:rPr lang="en-IN" sz="3200" b="1" i="0" dirty="0">
                <a:solidFill>
                  <a:srgbClr val="0000FF"/>
                </a:solidFill>
                <a:effectLst/>
                <a:latin typeface="+mj-lt"/>
              </a:rPr>
              <a:t>How do we </a:t>
            </a:r>
            <a:r>
              <a:rPr lang="en-IN" sz="3200" b="1" i="0" dirty="0" err="1">
                <a:solidFill>
                  <a:srgbClr val="0000FF"/>
                </a:solidFill>
                <a:effectLst/>
                <a:latin typeface="+mj-lt"/>
              </a:rPr>
              <a:t>honor</a:t>
            </a:r>
            <a:r>
              <a:rPr lang="en-IN" sz="3200" b="1" i="0" dirty="0">
                <a:solidFill>
                  <a:srgbClr val="0000FF"/>
                </a:solidFill>
                <a:effectLst/>
                <a:latin typeface="+mj-lt"/>
              </a:rPr>
              <a:t> Dehon's compassion while critiquing his limitations?</a:t>
            </a:r>
          </a:p>
          <a:p>
            <a:pPr marL="0" marR="0" lvl="0" indent="-34290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3200" b="1" i="0" dirty="0">
                <a:solidFill>
                  <a:srgbClr val="C00000"/>
                </a:solidFill>
                <a:effectLst/>
                <a:latin typeface="+mj-lt"/>
              </a:rPr>
              <a:t>Dehon had genuine compassion for workers and poor</a:t>
            </a:r>
          </a:p>
          <a:p>
            <a:pPr marL="0" marR="0" lvl="0" indent="-34290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3200" b="1" i="0" dirty="0">
                <a:solidFill>
                  <a:srgbClr val="C00000"/>
                </a:solidFill>
                <a:effectLst/>
                <a:latin typeface="+mj-lt"/>
              </a:rPr>
              <a:t>But his mind was shaped by hierarchical worldview</a:t>
            </a:r>
          </a:p>
          <a:p>
            <a:pPr marL="0" marR="0" lvl="0" indent="-34290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3200" b="1" i="0" dirty="0">
                <a:solidFill>
                  <a:srgbClr val="C00000"/>
                </a:solidFill>
                <a:effectLst/>
                <a:latin typeface="+mj-lt"/>
              </a:rPr>
              <a:t>Did not question deeper structures of capitalism</a:t>
            </a:r>
          </a:p>
          <a:p>
            <a:pPr marL="0" marR="0" lvl="0" indent="-34290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3200" b="1" i="0" dirty="0">
                <a:solidFill>
                  <a:srgbClr val="0F1115"/>
                </a:solidFill>
                <a:effectLst/>
                <a:latin typeface="+mj-lt"/>
              </a:rPr>
              <a:t>In Asia, issues of caste, class, colonial legacy are deeply felt</a:t>
            </a:r>
          </a:p>
          <a:p>
            <a:pPr marL="0" marR="0" lvl="0" indent="-34290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3200" b="1" i="0" dirty="0">
                <a:solidFill>
                  <a:srgbClr val="002060"/>
                </a:solidFill>
                <a:effectLst/>
                <a:latin typeface="+mj-lt"/>
              </a:rPr>
              <a:t>Cannot reproduce Dehon’s vision without critical reflection; Discern what is enduring and what is historically conditioned</a:t>
            </a:r>
          </a:p>
          <a:p>
            <a:pPr>
              <a:buNone/>
            </a:pPr>
            <a:br>
              <a:rPr lang="en-IN" sz="2400" b="1" dirty="0">
                <a:latin typeface="+mj-lt"/>
              </a:rPr>
            </a:br>
            <a:br>
              <a:rPr lang="en-IN" sz="2400" b="1" dirty="0">
                <a:latin typeface="+mj-lt"/>
              </a:rPr>
            </a:br>
            <a:endParaRPr lang="en-US" sz="2400" b="1" dirty="0">
              <a:latin typeface="+mj-lt"/>
            </a:endParaRP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AADDCB64-C1F2-4BA8-62B0-A8F015C6D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510" y="2484120"/>
            <a:ext cx="289179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54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7E8C8-3D67-9850-7494-939EEB52D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181681-FD69-4E91-2A52-AEA031DCC4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28600"/>
            <a:ext cx="13121640" cy="928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132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25A8-5620-D57D-F67F-EDD71D372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D68E7-B94C-DEF7-05FA-77F8BFED7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5985E5-8CD2-0ECF-070B-23EF8B57E776}"/>
              </a:ext>
            </a:extLst>
          </p:cNvPr>
          <p:cNvSpPr txBox="1"/>
          <p:nvPr/>
        </p:nvSpPr>
        <p:spPr>
          <a:xfrm>
            <a:off x="0" y="-560070"/>
            <a:ext cx="12401550" cy="8197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endParaRPr lang="en-IN" sz="3600" b="1" dirty="0">
              <a:solidFill>
                <a:srgbClr val="0F1115"/>
              </a:solidFill>
              <a:effectLst/>
              <a:latin typeface="quote-cjk-patch"/>
            </a:endParaRPr>
          </a:p>
          <a:p>
            <a:pPr marL="0" marR="0" indent="0" algn="l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en-IN" sz="3600" b="1" dirty="0">
                <a:solidFill>
                  <a:srgbClr val="0F1115"/>
                </a:solidFill>
                <a:effectLst/>
                <a:latin typeface="quote-cjk-patch"/>
              </a:rPr>
              <a:t>OBSERVATION 5 - PRAYER AND ACTION, LAITY AND DIALOGUE</a:t>
            </a:r>
          </a:p>
          <a:p>
            <a:pPr marL="0" marR="0" indent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IN" sz="3600" b="1" i="0" dirty="0">
                <a:solidFill>
                  <a:srgbClr val="0F1115"/>
                </a:solidFill>
                <a:effectLst/>
                <a:latin typeface="quote-cjk-patch"/>
              </a:rPr>
              <a:t>Key </a:t>
            </a:r>
            <a:r>
              <a:rPr lang="en-IN" sz="3600" b="1" i="0" dirty="0" err="1">
                <a:solidFill>
                  <a:srgbClr val="0F1115"/>
                </a:solidFill>
                <a:effectLst/>
                <a:latin typeface="quote-cjk-patch"/>
              </a:rPr>
              <a:t>Questions:</a:t>
            </a:r>
            <a:r>
              <a:rPr lang="en-IN" sz="3600" b="1" i="0" dirty="0" err="1">
                <a:solidFill>
                  <a:srgbClr val="0000FF"/>
                </a:solidFill>
                <a:effectLst/>
                <a:latin typeface="quote-cjk-patch"/>
              </a:rPr>
              <a:t>How</a:t>
            </a:r>
            <a:r>
              <a:rPr lang="en-IN" sz="3600" b="1" i="0" dirty="0">
                <a:solidFill>
                  <a:srgbClr val="0000FF"/>
                </a:solidFill>
                <a:effectLst/>
                <a:latin typeface="quote-cjk-patch"/>
              </a:rPr>
              <a:t> do we integrate spirituality and justice? How do we form laypeople as active participants? How do we learn from one another across contexts?</a:t>
            </a:r>
          </a:p>
          <a:p>
            <a:pPr marL="0" marR="0" lvl="0" indent="-34290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3600" b="1" i="0" dirty="0">
                <a:solidFill>
                  <a:srgbClr val="7030A0"/>
                </a:solidFill>
                <a:effectLst/>
                <a:latin typeface="quote-cjk-patch"/>
              </a:rPr>
              <a:t>Integration often missing today - spirituality and action seen as separate. Laity often seen as passive recipients</a:t>
            </a:r>
          </a:p>
          <a:p>
            <a:pPr marL="0" marR="0" lvl="0" indent="-34290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3600" b="1" i="0" dirty="0">
                <a:solidFill>
                  <a:srgbClr val="C00000"/>
                </a:solidFill>
                <a:effectLst/>
                <a:latin typeface="quote-cjk-patch"/>
              </a:rPr>
              <a:t>Dehon’s example challenges false separation</a:t>
            </a:r>
          </a:p>
          <a:p>
            <a:pPr marL="0" marR="0" lvl="0" indent="-34290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3600" b="1" i="0" dirty="0">
                <a:solidFill>
                  <a:srgbClr val="C00000"/>
                </a:solidFill>
                <a:effectLst/>
                <a:latin typeface="quote-cjk-patch"/>
              </a:rPr>
              <a:t>His vision of laity as “social educators” is prophetic but not fully  Realized</a:t>
            </a:r>
          </a:p>
          <a:p>
            <a:pPr marL="0" marR="0" lvl="0" indent="-34290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N" sz="3600" b="1" i="0" dirty="0">
                <a:solidFill>
                  <a:srgbClr val="0F1115"/>
                </a:solidFill>
                <a:effectLst/>
                <a:latin typeface="quote-cjk-patch"/>
              </a:rPr>
              <a:t>This international seminar is precious opportunity for dialogue</a:t>
            </a:r>
          </a:p>
          <a:p>
            <a:pPr>
              <a:buNone/>
            </a:pPr>
            <a:br>
              <a:rPr lang="en-IN" b="1" dirty="0"/>
            </a:br>
            <a:endParaRPr lang="en-US" b="1" dirty="0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E52152C9-2061-5EBD-B4B0-C496AB594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050" y="3429000"/>
            <a:ext cx="2891790" cy="290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60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BC578-12DD-4BD4-1E00-F3F944797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8AD585-7832-671D-1DFF-0B1A9DB1F1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40079" y="-228600"/>
            <a:ext cx="12832079" cy="988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303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2467F-8BA5-7DDE-E170-9D450F99D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9BFBC-9D2D-A9C6-AE07-DFC05716C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" y="91440"/>
            <a:ext cx="11944350" cy="698373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IN" sz="4000" b="1" dirty="0"/>
              <a:t>FIVE KEY QUESTIONS FOR FURTHER DISCUSSION</a:t>
            </a:r>
          </a:p>
          <a:p>
            <a:pPr lvl="0"/>
            <a:r>
              <a:rPr lang="en-IN" sz="4000" b="1" dirty="0"/>
              <a:t>The Dance and the Dancer:</a:t>
            </a:r>
            <a:r>
              <a:rPr lang="en-IN" sz="4000" dirty="0"/>
              <a:t> </a:t>
            </a:r>
            <a:r>
              <a:rPr lang="en-IN" sz="4000" b="1" dirty="0">
                <a:solidFill>
                  <a:srgbClr val="C00000"/>
                </a:solidFill>
              </a:rPr>
              <a:t>Can Dehon's way of operating inspire us today?</a:t>
            </a:r>
          </a:p>
          <a:p>
            <a:pPr lvl="0"/>
            <a:r>
              <a:rPr lang="en-IN" sz="4000" b="1" dirty="0"/>
              <a:t>Tool for Novels, Used on a Catechism:</a:t>
            </a:r>
            <a:r>
              <a:rPr lang="en-IN" sz="4000" dirty="0"/>
              <a:t> </a:t>
            </a:r>
            <a:r>
              <a:rPr lang="en-IN" sz="4000" b="1" dirty="0">
                <a:solidFill>
                  <a:srgbClr val="C00000"/>
                </a:solidFill>
              </a:rPr>
              <a:t>How do we respect catechism genre while finding pastoral heart?</a:t>
            </a:r>
          </a:p>
          <a:p>
            <a:pPr lvl="0"/>
            <a:r>
              <a:rPr lang="en-IN" sz="4000" b="1" dirty="0"/>
              <a:t>Real Reader vs. Imagined Reader:</a:t>
            </a:r>
            <a:r>
              <a:rPr lang="en-IN" sz="4000" dirty="0"/>
              <a:t> </a:t>
            </a:r>
            <a:r>
              <a:rPr lang="en-IN" sz="4000" b="1" dirty="0">
                <a:solidFill>
                  <a:srgbClr val="C00000"/>
                </a:solidFill>
              </a:rPr>
              <a:t>How do we distinguish between real and imagined readers?</a:t>
            </a:r>
          </a:p>
          <a:p>
            <a:pPr lvl="0"/>
            <a:r>
              <a:rPr lang="en-IN" sz="4000" b="1" dirty="0"/>
              <a:t>Compassionate Heart, Hierarchical Mind:</a:t>
            </a:r>
            <a:r>
              <a:rPr lang="en-IN" sz="4000" dirty="0"/>
              <a:t> </a:t>
            </a:r>
            <a:r>
              <a:rPr lang="en-IN" sz="4000" b="1" dirty="0">
                <a:solidFill>
                  <a:srgbClr val="C00000"/>
                </a:solidFill>
              </a:rPr>
              <a:t>How do we </a:t>
            </a:r>
            <a:r>
              <a:rPr lang="en-IN" sz="4000" b="1" dirty="0" err="1">
                <a:solidFill>
                  <a:srgbClr val="C00000"/>
                </a:solidFill>
              </a:rPr>
              <a:t>honor</a:t>
            </a:r>
            <a:r>
              <a:rPr lang="en-IN" sz="4000" b="1" dirty="0">
                <a:solidFill>
                  <a:srgbClr val="C00000"/>
                </a:solidFill>
              </a:rPr>
              <a:t> compassion while critiquing limitations?</a:t>
            </a:r>
          </a:p>
          <a:p>
            <a:pPr lvl="0"/>
            <a:r>
              <a:rPr lang="en-IN" sz="4000" b="1" dirty="0"/>
              <a:t>Prayer and Action, Laity and Dialogue:</a:t>
            </a:r>
            <a:r>
              <a:rPr lang="en-IN" sz="4000" dirty="0"/>
              <a:t> </a:t>
            </a:r>
            <a:r>
              <a:rPr lang="en-IN" sz="4000" b="1" dirty="0">
                <a:solidFill>
                  <a:srgbClr val="C00000"/>
                </a:solidFill>
              </a:rPr>
              <a:t>How do we integrate spirituality and justice across contexts?</a:t>
            </a:r>
          </a:p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B4E3A69-7E03-5F91-7021-E2C1ECEC9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105" y="1782127"/>
            <a:ext cx="2891790" cy="329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94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DF696-2B22-D7C2-E5AE-4470A4A35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FA615E-2F27-A6DC-AF3A-2CCD83253C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148330"/>
            <a:ext cx="5667375" cy="3778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276105-A830-8276-5DE1-39E88DB68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374" y="3148330"/>
            <a:ext cx="6909435" cy="37782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DE21B7-CAD0-FCB7-D381-6DEC88194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44145"/>
            <a:ext cx="5667373" cy="32924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345F867-0B1B-9A85-44ED-EC5E5FC0BD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373" y="-387033"/>
            <a:ext cx="6909436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58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9A08D-00EB-C006-1956-DA8170050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6E083-5ACE-058E-A51A-971ED8E97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90" y="137160"/>
            <a:ext cx="11818620" cy="7143750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IN" sz="7600" b="1" dirty="0">
                <a:solidFill>
                  <a:srgbClr val="FF0000"/>
                </a:solidFill>
              </a:rPr>
              <a:t>CTDAS Final Words</a:t>
            </a:r>
            <a:r>
              <a:rPr lang="en-IN" sz="7600" b="1" dirty="0"/>
              <a:t>:</a:t>
            </a:r>
            <a:endParaRPr lang="en-IN" sz="7600" dirty="0"/>
          </a:p>
          <a:p>
            <a:pPr lvl="0"/>
            <a:r>
              <a:rPr lang="en-IN" sz="7600" b="1" dirty="0">
                <a:solidFill>
                  <a:srgbClr val="7030A0"/>
                </a:solidFill>
              </a:rPr>
              <a:t>Deep appreciation for CTDAL's work</a:t>
            </a:r>
          </a:p>
          <a:p>
            <a:pPr lvl="0"/>
            <a:r>
              <a:rPr lang="en-IN" sz="7600" b="1" dirty="0">
                <a:solidFill>
                  <a:srgbClr val="7030A0"/>
                </a:solidFill>
              </a:rPr>
              <a:t>It is a gift to the Congregation</a:t>
            </a:r>
          </a:p>
          <a:p>
            <a:pPr lvl="0"/>
            <a:r>
              <a:rPr lang="en-IN" sz="7600" b="1" dirty="0">
                <a:solidFill>
                  <a:srgbClr val="C00000"/>
                </a:solidFill>
              </a:rPr>
              <a:t>Reveals pastoral heart, intellectual rigor, spiritual depth of our Founder</a:t>
            </a:r>
          </a:p>
          <a:p>
            <a:pPr lvl="0"/>
            <a:r>
              <a:rPr lang="en-IN" sz="7600" b="1" dirty="0">
                <a:solidFill>
                  <a:srgbClr val="C00000"/>
                </a:solidFill>
              </a:rPr>
              <a:t>Demonstrates enduring relevance of his social thought</a:t>
            </a:r>
          </a:p>
          <a:p>
            <a:pPr lvl="0"/>
            <a:r>
              <a:rPr lang="en-IN" sz="7600" b="1" dirty="0">
                <a:solidFill>
                  <a:srgbClr val="7030A0"/>
                </a:solidFill>
              </a:rPr>
              <a:t>The five observations are invitations for deeper reflection and dialogue</a:t>
            </a:r>
          </a:p>
          <a:p>
            <a:pPr marL="0" indent="0" algn="ctr">
              <a:buNone/>
            </a:pPr>
            <a:r>
              <a:rPr lang="en-IN" sz="7600" b="1" dirty="0">
                <a:solidFill>
                  <a:srgbClr val="0000FF"/>
                </a:solidFill>
              </a:rPr>
              <a:t>May the Heart of Jesus continue to inspire us in study, prayer, and commitment to building a more just and compassionate world in the person of Fr. Dehon and his Texts</a:t>
            </a:r>
          </a:p>
          <a:p>
            <a:br>
              <a:rPr lang="en-IN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5BA902-0A89-BBA0-0448-DF10DCCD4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7320" y="137160"/>
            <a:ext cx="3044190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629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2D208-194D-2697-8452-1FD4A01EE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A0883-1CDC-3842-6F93-584C3145F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D748401-0852-D63E-B817-D314F6186A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3050" y="274320"/>
            <a:ext cx="9338310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550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247F7-2271-4337-38FE-A1B0CF2BB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E90E1-D13E-8073-CE7C-076AF473D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65B867-BFCD-44E7-4EC7-93E9469E6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27720" y="4309110"/>
            <a:ext cx="3764280" cy="25488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EE0057-BD75-2035-6B32-C628CEF97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87250" cy="68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35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775EA-531A-E136-4F35-A76592C00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6E55E-E1B9-C792-931C-6C206C035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910" y="320040"/>
            <a:ext cx="11769090" cy="653796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IN" sz="6300" b="1" dirty="0">
                <a:solidFill>
                  <a:srgbClr val="C00000"/>
                </a:solidFill>
              </a:rPr>
              <a:t>INTRODUCTION &amp; GRATITUDE</a:t>
            </a:r>
          </a:p>
          <a:p>
            <a:pPr lvl="0"/>
            <a:r>
              <a:rPr lang="en-IN" sz="6300" b="1" dirty="0"/>
              <a:t>Deep gratitude to CTDAL for their outstanding study</a:t>
            </a:r>
          </a:p>
          <a:p>
            <a:pPr lvl="0"/>
            <a:r>
              <a:rPr lang="en-IN" sz="6300" b="1" dirty="0">
                <a:solidFill>
                  <a:srgbClr val="C00000"/>
                </a:solidFill>
              </a:rPr>
              <a:t>Their work is a significant contribution to understanding Fr. Dehon</a:t>
            </a:r>
          </a:p>
          <a:p>
            <a:pPr lvl="0"/>
            <a:r>
              <a:rPr lang="en-IN" sz="6300" b="1" dirty="0">
                <a:solidFill>
                  <a:srgbClr val="7030A0"/>
                </a:solidFill>
              </a:rPr>
              <a:t>They employed Wayne Booth’s literary theory (implied author &amp; mock reader)</a:t>
            </a:r>
          </a:p>
          <a:p>
            <a:pPr lvl="0"/>
            <a:r>
              <a:rPr lang="en-IN" sz="6300" b="1" dirty="0">
                <a:solidFill>
                  <a:srgbClr val="C00000"/>
                </a:solidFill>
              </a:rPr>
              <a:t>They revealed the </a:t>
            </a:r>
            <a:r>
              <a:rPr lang="en-IN" sz="6300" b="1" dirty="0">
                <a:solidFill>
                  <a:srgbClr val="0000FF"/>
                </a:solidFill>
              </a:rPr>
              <a:t>pastoral heart </a:t>
            </a:r>
            <a:r>
              <a:rPr lang="en-IN" sz="6300" b="1" dirty="0">
                <a:solidFill>
                  <a:srgbClr val="C00000"/>
                </a:solidFill>
              </a:rPr>
              <a:t>and </a:t>
            </a:r>
            <a:r>
              <a:rPr lang="en-IN" sz="6300" b="1" dirty="0">
                <a:solidFill>
                  <a:srgbClr val="0000FF"/>
                </a:solidFill>
              </a:rPr>
              <a:t>rhetorical genius </a:t>
            </a:r>
            <a:r>
              <a:rPr lang="en-IN" sz="6300" b="1" dirty="0">
                <a:solidFill>
                  <a:srgbClr val="C00000"/>
                </a:solidFill>
              </a:rPr>
              <a:t>of Fr. Dehon</a:t>
            </a:r>
          </a:p>
          <a:p>
            <a:pPr lvl="0"/>
            <a:r>
              <a:rPr lang="en-IN" sz="6300" b="1" dirty="0"/>
              <a:t>Their analysis shows the </a:t>
            </a:r>
            <a:r>
              <a:rPr lang="en-IN" sz="6300" b="1" dirty="0">
                <a:solidFill>
                  <a:srgbClr val="0070C0"/>
                </a:solidFill>
              </a:rPr>
              <a:t>Social Catechism is a living resource, </a:t>
            </a:r>
            <a:r>
              <a:rPr lang="en-IN" sz="6300" b="1" dirty="0">
                <a:solidFill>
                  <a:srgbClr val="7030A0"/>
                </a:solidFill>
              </a:rPr>
              <a:t>not just a historical document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495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0EFD8-86E2-D31D-FF41-4C4885740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029560-09D0-B609-282D-B49777DBA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995" y="3079750"/>
            <a:ext cx="5667375" cy="3778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2A2AEB-FBBB-0911-DBE1-C1CAFACEB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5" y="0"/>
            <a:ext cx="121050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79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D64FD-6330-CA57-B5EB-D39F3FAB2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0DBC0-7FD4-7960-CAAD-1CF281F5E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8" y="491490"/>
            <a:ext cx="10817224" cy="678942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IN" sz="9000" b="1" dirty="0">
                <a:solidFill>
                  <a:srgbClr val="C00000"/>
                </a:solidFill>
              </a:rPr>
              <a:t>STRUCTURE OF CTDAS RESPONSE</a:t>
            </a:r>
          </a:p>
          <a:p>
            <a:pPr marL="0" indent="0">
              <a:buNone/>
            </a:pPr>
            <a:r>
              <a:rPr lang="en-IN" sz="9000" b="1" dirty="0"/>
              <a:t>The CTDAS response is organized in three sections:</a:t>
            </a:r>
          </a:p>
          <a:p>
            <a:r>
              <a:rPr lang="en-IN" sz="9000" b="1" dirty="0"/>
              <a:t>Section 1: Overall analysis of CTDAL paper</a:t>
            </a:r>
          </a:p>
          <a:p>
            <a:pPr marL="0" lvl="0" indent="0">
              <a:buNone/>
            </a:pPr>
            <a:r>
              <a:rPr lang="en-IN" sz="9000" b="1" dirty="0">
                <a:solidFill>
                  <a:srgbClr val="C00000"/>
                </a:solidFill>
              </a:rPr>
              <a:t>Key contributions and strengths identified</a:t>
            </a:r>
          </a:p>
          <a:p>
            <a:r>
              <a:rPr lang="en-IN" sz="9000" b="1" dirty="0"/>
              <a:t>Section 2: Portrait of Fr. Dehon as the implied author</a:t>
            </a:r>
          </a:p>
          <a:p>
            <a:pPr marL="0" lvl="0" indent="0">
              <a:buNone/>
            </a:pPr>
            <a:r>
              <a:rPr lang="en-IN" sz="9000" b="1" dirty="0">
                <a:solidFill>
                  <a:srgbClr val="C00000"/>
                </a:solidFill>
              </a:rPr>
              <a:t>Five key traits highlighted</a:t>
            </a:r>
          </a:p>
          <a:p>
            <a:r>
              <a:rPr lang="en-IN" sz="9000" b="1" dirty="0"/>
              <a:t>Section 3: Five critical observations</a:t>
            </a:r>
          </a:p>
          <a:p>
            <a:pPr marL="0" lvl="0" indent="0">
              <a:buNone/>
            </a:pPr>
            <a:r>
              <a:rPr lang="en-IN" sz="9000" b="1" dirty="0">
                <a:solidFill>
                  <a:srgbClr val="C00000"/>
                </a:solidFill>
              </a:rPr>
              <a:t>Not criticisms, but invitations for deeper dialogue</a:t>
            </a:r>
          </a:p>
          <a:p>
            <a:pPr marL="0" lvl="0" indent="0">
              <a:buNone/>
            </a:pPr>
            <a:endParaRPr lang="en-IN" sz="9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br>
              <a:rPr lang="en-IN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AE585E-52CD-B7E6-2013-A57CD302D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0210" y="3886200"/>
            <a:ext cx="2891790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07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2A02E-9BA7-3957-1365-C5E96B623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CACE01-0EF8-E634-00B5-AD94F459C5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37209" y="0"/>
            <a:ext cx="6096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56EB72-95B9-60A1-CFA8-5E9D9D50D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40" y="0"/>
            <a:ext cx="70523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132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01119-A200-DC46-B646-75D187D9A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AC6D1-DABE-BD00-805A-8A633C514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114300"/>
            <a:ext cx="12054840" cy="67437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IN" sz="3200" b="1" dirty="0"/>
              <a:t>KEY STRENGTHS</a:t>
            </a:r>
          </a:p>
          <a:p>
            <a:r>
              <a:rPr lang="en-IN" sz="3200" b="1" dirty="0"/>
              <a:t>        1</a:t>
            </a:r>
            <a:r>
              <a:rPr lang="en-IN" sz="3200" b="1" dirty="0">
                <a:solidFill>
                  <a:srgbClr val="C00000"/>
                </a:solidFill>
              </a:rPr>
              <a:t>. Bridge Between Literary Theory and Theology</a:t>
            </a:r>
          </a:p>
          <a:p>
            <a:pPr lvl="0"/>
            <a:r>
              <a:rPr lang="en-IN" sz="3200" b="1" dirty="0"/>
              <a:t>Applied secular framework to theological text without distortion</a:t>
            </a:r>
          </a:p>
          <a:p>
            <a:pPr marL="0" indent="0">
              <a:buNone/>
            </a:pPr>
            <a:r>
              <a:rPr lang="en-IN" sz="3200" b="1" dirty="0">
                <a:solidFill>
                  <a:srgbClr val="C00000"/>
                </a:solidFill>
              </a:rPr>
              <a:t>2. Deep Reading of Dehon’s Pastoral Heart</a:t>
            </a:r>
          </a:p>
          <a:p>
            <a:pPr lvl="0"/>
            <a:r>
              <a:rPr lang="en-IN" sz="3200" b="1" dirty="0"/>
              <a:t>Revealed his genuine compassion for workers and poor</a:t>
            </a:r>
          </a:p>
          <a:p>
            <a:pPr marL="0" indent="0">
              <a:buNone/>
            </a:pPr>
            <a:r>
              <a:rPr lang="en-IN" sz="3200" b="1" dirty="0">
                <a:solidFill>
                  <a:srgbClr val="C00000"/>
                </a:solidFill>
              </a:rPr>
              <a:t>3. Clear Articulation of Dehon’s Relevance</a:t>
            </a:r>
          </a:p>
          <a:p>
            <a:pPr lvl="0"/>
            <a:r>
              <a:rPr lang="en-IN" sz="3200" b="1" dirty="0"/>
              <a:t>Principles speak powerfully to contemporary challenges</a:t>
            </a:r>
          </a:p>
          <a:p>
            <a:pPr marL="0" indent="0">
              <a:buNone/>
            </a:pPr>
            <a:r>
              <a:rPr lang="en-IN" sz="3200" b="1" dirty="0">
                <a:solidFill>
                  <a:srgbClr val="C00000"/>
                </a:solidFill>
              </a:rPr>
              <a:t>4. Critical Engagement with Limitations</a:t>
            </a:r>
          </a:p>
          <a:p>
            <a:r>
              <a:rPr lang="en-IN" sz="3200" b="1" dirty="0"/>
              <a:t>Honestly acknowledged Dehon’s historical and hierarchical limitations</a:t>
            </a:r>
          </a:p>
          <a:p>
            <a:endParaRPr lang="en-US" sz="36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F5EAAA6-CCFD-B067-4244-9191F7948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0210" y="4206240"/>
            <a:ext cx="2891790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28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47E92-8E87-1456-D01C-EFCFA30B3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A5EC46-01A0-7C60-EDCE-64CEE161B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6241" y="0"/>
            <a:ext cx="7894320" cy="6949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199716-6914-94B8-83A6-D99FE121C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51660" y="0"/>
            <a:ext cx="7772400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1633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682</TotalTime>
  <Words>959</Words>
  <Application>Microsoft Macintosh PowerPoint</Application>
  <PresentationFormat>Widescreen</PresentationFormat>
  <Paragraphs>96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Century Gothic</vt:lpstr>
      <vt:lpstr>quote-cjk-patch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Augustine</dc:creator>
  <cp:lastModifiedBy>Michael Augustine</cp:lastModifiedBy>
  <cp:revision>21</cp:revision>
  <dcterms:created xsi:type="dcterms:W3CDTF">2026-07-30T19:20:47Z</dcterms:created>
  <dcterms:modified xsi:type="dcterms:W3CDTF">2026-07-31T06:42:50Z</dcterms:modified>
</cp:coreProperties>
</file>